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268" r:id="rId12"/>
    <p:sldId id="291" r:id="rId13"/>
    <p:sldId id="270" r:id="rId14"/>
    <p:sldId id="271" r:id="rId15"/>
    <p:sldId id="272" r:id="rId16"/>
    <p:sldId id="293" r:id="rId17"/>
    <p:sldId id="274" r:id="rId18"/>
    <p:sldId id="275" r:id="rId19"/>
    <p:sldId id="295" r:id="rId20"/>
    <p:sldId id="277" r:id="rId21"/>
    <p:sldId id="278" r:id="rId22"/>
    <p:sldId id="279" r:id="rId23"/>
    <p:sldId id="280" r:id="rId24"/>
    <p:sldId id="281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tags" Target="tags/tag444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image" Target="../media/image16.jpeg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image" Target="../media/image18.png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tags" Target="../tags/tag368.xml"/><Relationship Id="rId3" Type="http://schemas.openxmlformats.org/officeDocument/2006/relationships/tags" Target="../tags/tag367.xml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85.xml"/><Relationship Id="rId22" Type="http://schemas.openxmlformats.org/officeDocument/2006/relationships/tags" Target="../tags/tag384.xml"/><Relationship Id="rId21" Type="http://schemas.openxmlformats.org/officeDocument/2006/relationships/image" Target="../media/image19.png"/><Relationship Id="rId20" Type="http://schemas.openxmlformats.org/officeDocument/2006/relationships/tags" Target="../tags/tag383.xml"/><Relationship Id="rId2" Type="http://schemas.openxmlformats.org/officeDocument/2006/relationships/image" Target="../media/image17.jpeg"/><Relationship Id="rId19" Type="http://schemas.openxmlformats.org/officeDocument/2006/relationships/tags" Target="../tags/tag382.xml"/><Relationship Id="rId18" Type="http://schemas.openxmlformats.org/officeDocument/2006/relationships/tags" Target="../tags/tag381.xml"/><Relationship Id="rId17" Type="http://schemas.openxmlformats.org/officeDocument/2006/relationships/tags" Target="../tags/tag380.xml"/><Relationship Id="rId16" Type="http://schemas.openxmlformats.org/officeDocument/2006/relationships/tags" Target="../tags/tag379.xml"/><Relationship Id="rId15" Type="http://schemas.openxmlformats.org/officeDocument/2006/relationships/tags" Target="../tags/tag37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6.xml"/><Relationship Id="rId8" Type="http://schemas.openxmlformats.org/officeDocument/2006/relationships/tags" Target="../tags/tag395.xml"/><Relationship Id="rId7" Type="http://schemas.openxmlformats.org/officeDocument/2006/relationships/tags" Target="../tags/tag394.xml"/><Relationship Id="rId6" Type="http://schemas.openxmlformats.org/officeDocument/2006/relationships/tags" Target="../tags/tag393.xml"/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image" Target="../media/image20.jpeg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97.xml"/><Relationship Id="rId10" Type="http://schemas.openxmlformats.org/officeDocument/2006/relationships/image" Target="../media/image21.png"/><Relationship Id="rId1" Type="http://schemas.openxmlformats.org/officeDocument/2006/relationships/tags" Target="../tags/tag38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4.xml"/><Relationship Id="rId8" Type="http://schemas.openxmlformats.org/officeDocument/2006/relationships/image" Target="../media/image23.png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image" Target="../media/image22.jpe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9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3.xml"/><Relationship Id="rId8" Type="http://schemas.openxmlformats.org/officeDocument/2006/relationships/tags" Target="../tags/tag412.xml"/><Relationship Id="rId7" Type="http://schemas.openxmlformats.org/officeDocument/2006/relationships/tags" Target="../tags/tag411.xml"/><Relationship Id="rId6" Type="http://schemas.openxmlformats.org/officeDocument/2006/relationships/tags" Target="../tags/tag410.xml"/><Relationship Id="rId5" Type="http://schemas.openxmlformats.org/officeDocument/2006/relationships/tags" Target="../tags/tag409.xml"/><Relationship Id="rId4" Type="http://schemas.openxmlformats.org/officeDocument/2006/relationships/tags" Target="../tags/tag408.xml"/><Relationship Id="rId3" Type="http://schemas.openxmlformats.org/officeDocument/2006/relationships/tags" Target="../tags/tag407.xml"/><Relationship Id="rId2" Type="http://schemas.openxmlformats.org/officeDocument/2006/relationships/tags" Target="../tags/tag406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18.xml"/><Relationship Id="rId13" Type="http://schemas.openxmlformats.org/officeDocument/2006/relationships/tags" Target="../tags/tag417.xml"/><Relationship Id="rId12" Type="http://schemas.openxmlformats.org/officeDocument/2006/relationships/tags" Target="../tags/tag416.xml"/><Relationship Id="rId11" Type="http://schemas.openxmlformats.org/officeDocument/2006/relationships/tags" Target="../tags/tag415.xml"/><Relationship Id="rId10" Type="http://schemas.openxmlformats.org/officeDocument/2006/relationships/tags" Target="../tags/tag414.xml"/><Relationship Id="rId1" Type="http://schemas.openxmlformats.org/officeDocument/2006/relationships/tags" Target="../tags/tag40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" Type="http://schemas.openxmlformats.org/officeDocument/2006/relationships/tags" Target="../tags/tag41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image" Target="../media/image26.jpeg"/><Relationship Id="rId6" Type="http://schemas.openxmlformats.org/officeDocument/2006/relationships/tags" Target="../tags/tag425.xml"/><Relationship Id="rId5" Type="http://schemas.openxmlformats.org/officeDocument/2006/relationships/image" Target="../media/image25.jpeg"/><Relationship Id="rId4" Type="http://schemas.openxmlformats.org/officeDocument/2006/relationships/tags" Target="../tags/tag424.xml"/><Relationship Id="rId3" Type="http://schemas.openxmlformats.org/officeDocument/2006/relationships/image" Target="../media/image24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38.xml"/><Relationship Id="rId2" Type="http://schemas.openxmlformats.org/officeDocument/2006/relationships/tags" Target="../tags/tag423.xml"/><Relationship Id="rId19" Type="http://schemas.openxmlformats.org/officeDocument/2006/relationships/tags" Target="../tags/tag437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tags" Target="../tags/tag42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41.xml"/><Relationship Id="rId3" Type="http://schemas.openxmlformats.org/officeDocument/2006/relationships/image" Target="../media/image27.jpeg"/><Relationship Id="rId2" Type="http://schemas.openxmlformats.org/officeDocument/2006/relationships/tags" Target="../tags/tag440.xml"/><Relationship Id="rId1" Type="http://schemas.openxmlformats.org/officeDocument/2006/relationships/tags" Target="../tags/tag4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43.xml"/><Relationship Id="rId1" Type="http://schemas.openxmlformats.org/officeDocument/2006/relationships/tags" Target="../tags/tag4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14.png"/><Relationship Id="rId5" Type="http://schemas.openxmlformats.org/officeDocument/2006/relationships/tags" Target="../tags/tag333.xml"/><Relationship Id="rId4" Type="http://schemas.openxmlformats.org/officeDocument/2006/relationships/image" Target="../media/image13.png"/><Relationship Id="rId3" Type="http://schemas.openxmlformats.org/officeDocument/2006/relationships/tags" Target="../tags/tag332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tags" Target="../tags/tag348.xml"/><Relationship Id="rId20" Type="http://schemas.openxmlformats.org/officeDocument/2006/relationships/tags" Target="../tags/tag347.xml"/><Relationship Id="rId2" Type="http://schemas.openxmlformats.org/officeDocument/2006/relationships/tags" Target="../tags/tag331.xml"/><Relationship Id="rId19" Type="http://schemas.openxmlformats.org/officeDocument/2006/relationships/tags" Target="../tags/tag346.xml"/><Relationship Id="rId18" Type="http://schemas.openxmlformats.org/officeDocument/2006/relationships/tags" Target="../tags/tag345.xml"/><Relationship Id="rId17" Type="http://schemas.openxmlformats.org/officeDocument/2006/relationships/tags" Target="../tags/tag344.xml"/><Relationship Id="rId16" Type="http://schemas.openxmlformats.org/officeDocument/2006/relationships/tags" Target="../tags/tag343.xml"/><Relationship Id="rId15" Type="http://schemas.openxmlformats.org/officeDocument/2006/relationships/tags" Target="../tags/tag342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tags" Target="../tags/tag3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55.xml"/><Relationship Id="rId5" Type="http://schemas.openxmlformats.org/officeDocument/2006/relationships/tags" Target="../tags/tag354.xml"/><Relationship Id="rId4" Type="http://schemas.openxmlformats.org/officeDocument/2006/relationships/tags" Target="../tags/tag353.xml"/><Relationship Id="rId3" Type="http://schemas.openxmlformats.org/officeDocument/2006/relationships/tags" Target="../tags/tag352.xml"/><Relationship Id="rId2" Type="http://schemas.openxmlformats.org/officeDocument/2006/relationships/image" Target="../media/image15.jpeg"/><Relationship Id="rId1" Type="http://schemas.openxmlformats.org/officeDocument/2006/relationships/tags" Target="../tags/tag35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47599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7c9cda7c2490482ab5f327e029fe6dc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lum bright="6000" contrast="12000"/>
          </a:blip>
          <a:srcRect l="18602" t="7407" r="12890" b="15073"/>
          <a:stretch>
            <a:fillRect/>
          </a:stretch>
        </p:blipFill>
        <p:spPr>
          <a:xfrm>
            <a:off x="3594100" y="3423920"/>
            <a:ext cx="3242945" cy="2568575"/>
          </a:xfrm>
          <a:prstGeom prst="rect">
            <a:avLst/>
          </a:prstGeom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7" name="正文"/>
          <p:cNvSpPr txBox="1"/>
          <p:nvPr>
            <p:custDataLst>
              <p:tags r:id="rId9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10"/>
            </p:custDataLst>
          </p:nvPr>
        </p:nvSpPr>
        <p:spPr>
          <a:xfrm>
            <a:off x="3594100" y="61163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zh-CN" sz="1400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销售经理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销量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3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5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6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7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8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9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20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pic>
        <p:nvPicPr>
          <p:cNvPr id="2" name="图片 1" descr="95"/>
          <p:cNvPicPr>
            <a:picLocks noChangeAspect="1"/>
          </p:cNvPicPr>
          <p:nvPr/>
        </p:nvPicPr>
        <p:blipFill>
          <a:blip r:embed="rId21"/>
          <a:srcRect l="21193" t="6773" r="18986" b="13207"/>
          <a:stretch>
            <a:fillRect/>
          </a:stretch>
        </p:blipFill>
        <p:spPr>
          <a:xfrm>
            <a:off x="3584575" y="49530"/>
            <a:ext cx="3046730" cy="2639695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22"/>
            </p:custDataLst>
          </p:nvPr>
        </p:nvSpPr>
        <p:spPr>
          <a:xfrm>
            <a:off x="3569970" y="2691765"/>
            <a:ext cx="3267075" cy="72961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665" y="284543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pc="150" dirty="0">
                <a:solidFill>
                  <a:srgbClr val="FFFFFF"/>
                </a:solidFill>
                <a:latin typeface="+mn-ea"/>
                <a:sym typeface="+mn-ea"/>
              </a:rPr>
              <a:t>销售经理销售额</a:t>
            </a:r>
            <a:endParaRPr lang="zh-CN" altLang="en-US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endParaRPr lang="zh-CN" altLang="en-US"/>
          </a:p>
        </p:txBody>
      </p:sp>
    </p:spTree>
    <p:custDataLst>
      <p:tags r:id="rId2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47485" cy="1113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预计会有一定增长，但需要关注水泥销量的下降。怀疑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销量和销售额在不同月份有显著波动，特别是矿粉的销量和销售额在某些月份显著高于水泥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文本框 4"/>
          <p:cNvSpPr txBox="1"/>
          <p:nvPr/>
        </p:nvSpPr>
        <p:spPr>
          <a:xfrm>
            <a:off x="-635" y="989965"/>
            <a:ext cx="6206490" cy="691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优化业务类型：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增加配送（贸易+运输）和自提（贸易）的比例：这些业务类型在2023年表现较好，建议继续优化和推广。</a:t>
            </a:r>
            <a:endParaRPr lang="zh-CN" altLang="en-US"/>
          </a:p>
          <a:p>
            <a:r>
              <a:rPr lang="zh-CN" altLang="en-US"/>
              <a:t>重点维护大客户：前15位客户贡献了大量的销量和销售额，建议加强与这些客户的关系，提供定制化服务和优惠政策。</a:t>
            </a:r>
            <a:endParaRPr lang="zh-CN" altLang="en-US"/>
          </a:p>
          <a:p>
            <a:r>
              <a:rPr lang="zh-CN" altLang="en-US"/>
              <a:t>提升销售经理的绩效：针对贡献率较低的销售经理，提供培训和激励措施，提升他们的销售能力和积极性。</a:t>
            </a:r>
            <a:endParaRPr lang="zh-CN" altLang="en-US"/>
          </a:p>
          <a:p>
            <a:r>
              <a:rPr lang="zh-CN" altLang="en-US"/>
              <a:t>优化产品组合：根据市场需求和销售数据，优化产品组合，重点推广销量和利润较高的产品。</a:t>
            </a:r>
            <a:endParaRPr lang="zh-CN" altLang="en-US"/>
          </a:p>
          <a:p>
            <a:r>
              <a:rPr lang="zh-CN" altLang="en-US"/>
              <a:t>市场推广和品牌建设：加强市场推广和品牌建设，提高品牌知名度和市场占有率。</a:t>
            </a:r>
            <a:endParaRPr lang="zh-CN" altLang="en-US"/>
          </a:p>
          <a:p>
            <a:r>
              <a:rPr lang="zh-CN" altLang="en-US"/>
              <a:t>数据分析和预测：</a:t>
            </a:r>
            <a:endParaRPr lang="zh-CN" altLang="en-US"/>
          </a:p>
          <a:p>
            <a:r>
              <a:rPr lang="zh-CN" altLang="en-US"/>
              <a:t>持续监控和分析销售数据：定期监控和分析销售数据，识别趋势和问题，及时调整策略。</a:t>
            </a:r>
            <a:endParaRPr lang="zh-CN" altLang="en-US"/>
          </a:p>
          <a:p>
            <a:r>
              <a:rPr lang="zh-CN" altLang="en-US"/>
              <a:t>改进预测模型：根据实际销售数据，不断改进预测模型，提高预测的准确性和可靠性。</a:t>
            </a:r>
            <a:endParaRPr lang="zh-CN" altLang="en-US"/>
          </a:p>
          <a:p>
            <a:r>
              <a:rPr lang="zh-CN" altLang="en-US"/>
              <a:t>提升客户体验：</a:t>
            </a:r>
            <a:endParaRPr lang="zh-CN" altLang="en-US"/>
          </a:p>
          <a:p>
            <a:r>
              <a:rPr lang="zh-CN" altLang="en-US"/>
              <a:t>优化物流和配送服务：提高物流和配送服务的效率和质量，确保客户满意度。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312420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04775" y="63309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3586473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3624019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1455361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1492906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23928" y="2406897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1528105" y="3626352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291833" y="2900467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统计2023年水泥与矿粉的客户需求量前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291833" y="2554722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3662738" y="3961918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-727378" y="3884088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193760" y="4139086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2426466" y="4615840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销售额前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客户分布。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2426466" y="4141824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29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5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5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65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66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69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LINE_FORE_SCHEMECOLOR_INDEX_BRIGHTNESS" val="0"/>
  <p:tag name="KSO_WM_UNIT_LINE_FORE_SCHEMECOLOR_INDEX" val="5"/>
  <p:tag name="KSO_WM_UNIT_LINE_FILL_TYPE" val="2"/>
  <p:tag name="KSO_WM_UNIT_VALUE" val="569*9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337_1*d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74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5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8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9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386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3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88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89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3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39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398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2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3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04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19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21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3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4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43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44.xml><?xml version="1.0" encoding="utf-8"?>
<p:tagLst xmlns:p="http://schemas.openxmlformats.org/presentationml/2006/main">
  <p:tag name="commondata" val="eyJoZGlkIjoiNTZkNGExNzhlMGI4YjMyMTYxZDBmMjMwZWFhNjYxNWEifQ=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2288</Words>
  <Application>WPS 演示</Application>
  <PresentationFormat>宽屏</PresentationFormat>
  <Paragraphs>181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MiSans Normal</vt:lpstr>
      <vt:lpstr>微软雅黑</vt:lpstr>
      <vt:lpstr>Segoe UI</vt:lpstr>
      <vt:lpstr>微软雅黑 Light</vt:lpstr>
      <vt:lpstr>MiSans Heavy</vt:lpstr>
      <vt:lpstr>Arial Unicode MS</vt:lpstr>
      <vt:lpstr>Calibri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客户需求分析</vt:lpstr>
      <vt:lpstr>客户需求量统计</vt:lpstr>
      <vt:lpstr>重要客户常用配货方式</vt:lpstr>
      <vt:lpstr>销售经理贡献分析</vt:lpstr>
      <vt:lpstr>销售经理销量贡献</vt:lpstr>
      <vt:lpstr>销售经理销售额贡献</vt:lpstr>
      <vt:lpstr>销售预测</vt:lpstr>
      <vt:lpstr>年度总销量预测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161</cp:revision>
  <dcterms:created xsi:type="dcterms:W3CDTF">2019-06-19T02:08:00Z</dcterms:created>
  <dcterms:modified xsi:type="dcterms:W3CDTF">2024-06-30T07:04:05Z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